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67" r:id="rId2"/>
    <p:sldId id="268" r:id="rId3"/>
    <p:sldId id="287" r:id="rId4"/>
    <p:sldId id="292" r:id="rId5"/>
    <p:sldId id="293" r:id="rId6"/>
    <p:sldId id="288" r:id="rId7"/>
    <p:sldId id="289" r:id="rId8"/>
    <p:sldId id="290" r:id="rId9"/>
    <p:sldId id="285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9" autoAdjust="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2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4089-619C-964C-AA99-74E23A2BD09A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A1DC5-77A3-5042-B912-6B45E4FC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Calibri" charset="0"/>
              </a:rPr>
              <a:t>Pasteur proved that even when oxygen was present microbes will still not grow in sterile broth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A1DC5-77A3-5042-B912-6B45E4FC07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D95197-298A-BF44-9780-C6D90FC8918C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.howstuffworks.com/science-channel/29782-understanding-antonie-van-leeuwenhoek-video.htm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.howstuffworks.com/science-channel/29782-understanding-antonie-van-leeuwenhoek-video.htm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6"/>
          <p:cNvGrpSpPr>
            <a:grpSpLocks/>
          </p:cNvGrpSpPr>
          <p:nvPr/>
        </p:nvGrpSpPr>
        <p:grpSpPr bwMode="auto">
          <a:xfrm>
            <a:off x="0" y="17464"/>
            <a:ext cx="9144000" cy="3231654"/>
            <a:chOff x="0" y="17463"/>
            <a:chExt cx="9144000" cy="3231654"/>
          </a:xfrm>
        </p:grpSpPr>
        <p:sp>
          <p:nvSpPr>
            <p:cNvPr id="15363" name="TextBox 15"/>
            <p:cNvSpPr txBox="1">
              <a:spLocks noChangeArrowheads="1"/>
            </p:cNvSpPr>
            <p:nvPr/>
          </p:nvSpPr>
          <p:spPr bwMode="auto">
            <a:xfrm>
              <a:off x="0" y="17463"/>
              <a:ext cx="914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5365" name="TextBox 14"/>
            <p:cNvSpPr txBox="1">
              <a:spLocks noChangeArrowheads="1"/>
            </p:cNvSpPr>
            <p:nvPr/>
          </p:nvSpPr>
          <p:spPr bwMode="auto">
            <a:xfrm>
              <a:off x="6351" y="17463"/>
              <a:ext cx="5746751" cy="3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 eaLnBrk="1" hangingPunct="1"/>
              <a:r>
                <a:rPr lang="en-US" sz="3600" b="1" dirty="0">
                  <a:latin typeface="Gill Sans" charset="0"/>
                  <a:cs typeface="Gill Sans" charset="0"/>
                </a:rPr>
                <a:t>Infectious Diseases</a:t>
              </a:r>
            </a:p>
            <a:p>
              <a:pPr marL="0" lvl="1" eaLnBrk="1" hangingPunct="1"/>
              <a:r>
                <a:rPr lang="en-US" sz="3600" b="1" dirty="0" smtClean="0">
                  <a:latin typeface="Gill Sans" charset="0"/>
                  <a:cs typeface="Gill Sans" charset="0"/>
                </a:rPr>
                <a:t>Lesson 2.2</a:t>
              </a:r>
              <a:endParaRPr lang="en-US" sz="3600" b="1" dirty="0">
                <a:latin typeface="Gill Sans" charset="0"/>
                <a:cs typeface="Gill Sans" charset="0"/>
              </a:endParaRPr>
            </a:p>
            <a:p>
              <a:pPr marL="0" lvl="1" eaLnBrk="1" hangingPunct="1"/>
              <a:endParaRPr lang="en-US" sz="3600" b="1" dirty="0">
                <a:latin typeface="Calibri" charset="0"/>
              </a:endParaRPr>
            </a:p>
            <a:p>
              <a:pPr marL="0" lvl="1" algn="ctr" eaLnBrk="1" hangingPunct="1"/>
              <a:endParaRPr lang="en-US" sz="3600" b="1" dirty="0">
                <a:latin typeface="Calibri" charset="0"/>
              </a:endParaRPr>
            </a:p>
            <a:p>
              <a:pPr marL="0" lvl="1" algn="ctr" eaLnBrk="1" hangingPunct="1"/>
              <a:endParaRPr lang="en-US" sz="3000" b="1" dirty="0">
                <a:latin typeface="Calibri" charset="0"/>
              </a:endParaRPr>
            </a:p>
            <a:p>
              <a:pPr algn="ctr" eaLnBrk="1" hangingPunct="1"/>
              <a:endParaRPr lang="en-US" sz="3000" dirty="0">
                <a:latin typeface="Calibri" charset="0"/>
              </a:endParaRPr>
            </a:p>
          </p:txBody>
        </p:sp>
      </p:grpSp>
      <p:pic>
        <p:nvPicPr>
          <p:cNvPr id="12" name="Picture 15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941641" y="3651311"/>
            <a:ext cx="2255104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3" descr="lett-maryhospital.jpg"/>
          <p:cNvPicPr>
            <a:picLocks noChangeAspect="1"/>
          </p:cNvPicPr>
          <p:nvPr/>
        </p:nvPicPr>
        <p:blipFill>
          <a:blip r:embed="rId3"/>
          <a:srcRect l="-30814" r="-30814"/>
          <a:stretch>
            <a:fillRect/>
          </a:stretch>
        </p:blipFill>
        <p:spPr bwMode="auto">
          <a:xfrm>
            <a:off x="4189397" y="1104961"/>
            <a:ext cx="471389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vicen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7360" y="2984562"/>
            <a:ext cx="260428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images-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604" y="2225675"/>
            <a:ext cx="2237321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images-2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1154" y="1549686"/>
            <a:ext cx="271582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74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pPr lvl="0"/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Homework</a:t>
            </a:r>
            <a:r>
              <a:rPr lang="en-US" dirty="0">
                <a:ea typeface="ＭＳ Ｐゴシック" charset="-128"/>
              </a:rPr>
              <a:t/>
            </a:r>
            <a:br>
              <a:rPr lang="en-US" dirty="0">
                <a:ea typeface="ＭＳ Ｐゴシック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8527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Look up one example of an extreme environment that bacteria grow in. Write one paragraph about the environment and the bacterium. </a:t>
            </a:r>
            <a:r>
              <a:rPr lang="en-US" sz="2800" b="1" i="1" dirty="0" smtClean="0"/>
              <a:t>Don’t forget to </a:t>
            </a:r>
            <a:r>
              <a:rPr lang="en-US" sz="2800" b="1" i="1" dirty="0"/>
              <a:t>c</a:t>
            </a:r>
            <a:r>
              <a:rPr lang="en-US" sz="2800" b="1" i="1" dirty="0" smtClean="0"/>
              <a:t>ite your sources.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02815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 smtClean="0"/>
              <a:t>Objectives</a:t>
            </a:r>
            <a:r>
              <a:rPr lang="en-US" dirty="0"/>
              <a:t>: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067300"/>
          </a:xfrm>
        </p:spPr>
        <p:txBody>
          <a:bodyPr/>
          <a:lstStyle/>
          <a:p>
            <a:pPr>
              <a:buFont typeface="Arial"/>
              <a:buNone/>
            </a:pPr>
            <a:endParaRPr lang="en-US" sz="2400" b="1" dirty="0" smtClean="0"/>
          </a:p>
          <a:p>
            <a:pPr>
              <a:buFont typeface="Arial"/>
              <a:buNone/>
            </a:pPr>
            <a:r>
              <a:rPr lang="en-US" sz="2400" b="1" dirty="0" smtClean="0"/>
              <a:t>After </a:t>
            </a:r>
            <a:r>
              <a:rPr lang="en-US" sz="2400" b="1" dirty="0" smtClean="0"/>
              <a:t>finishing today’s lesson you will be able to</a:t>
            </a:r>
            <a:r>
              <a:rPr lang="en-US" sz="2400" b="1" i="1" dirty="0" smtClean="0"/>
              <a:t>:</a:t>
            </a:r>
          </a:p>
          <a:p>
            <a:pPr>
              <a:buFont typeface="Arial"/>
              <a:buNone/>
            </a:pPr>
            <a:endParaRPr lang="en-US" sz="2000" b="1" u="sng" dirty="0" smtClean="0"/>
          </a:p>
          <a:p>
            <a:pPr>
              <a:buFont typeface="Arial"/>
              <a:buChar char="•"/>
              <a:defRPr/>
            </a:pPr>
            <a:r>
              <a:rPr lang="en-US" sz="2400" b="1" dirty="0" smtClean="0"/>
              <a:t>explain </a:t>
            </a:r>
            <a:r>
              <a:rPr lang="en-US" sz="2400" b="1" dirty="0"/>
              <a:t>why it </a:t>
            </a:r>
            <a:r>
              <a:rPr lang="en-US" sz="2400" b="1" dirty="0" smtClean="0"/>
              <a:t>was </a:t>
            </a:r>
            <a:r>
              <a:rPr lang="en-US" sz="2400" b="1" dirty="0"/>
              <a:t>hard to </a:t>
            </a:r>
            <a:r>
              <a:rPr lang="en-US" sz="2400" b="1" dirty="0" smtClean="0"/>
              <a:t>identify the source of an infectious disease before people knew they were caused by microbes.</a:t>
            </a:r>
          </a:p>
          <a:p>
            <a:pPr>
              <a:buFont typeface="Arial"/>
              <a:buChar char="•"/>
              <a:defRPr/>
            </a:pPr>
            <a:endParaRPr lang="en-US" sz="2400" b="1" dirty="0"/>
          </a:p>
          <a:p>
            <a:pPr>
              <a:buFont typeface="Arial"/>
              <a:buChar char="•"/>
              <a:defRPr/>
            </a:pPr>
            <a:r>
              <a:rPr lang="en-US" sz="2400" b="1" dirty="0"/>
              <a:t>e</a:t>
            </a:r>
            <a:r>
              <a:rPr lang="en-US" sz="2400" b="1" dirty="0" smtClean="0"/>
              <a:t>xplain where microbes come from.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lvl="0">
              <a:buFont typeface="Arial"/>
              <a:buChar char="•"/>
            </a:pPr>
            <a:r>
              <a:rPr lang="en-US" sz="2400" b="1" dirty="0"/>
              <a:t>d</a:t>
            </a:r>
            <a:r>
              <a:rPr lang="en-US" sz="2400" b="1" dirty="0" smtClean="0"/>
              <a:t>escribe why viruses can pass through bacterial filters. </a:t>
            </a: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</a:pPr>
            <a:endParaRPr lang="en-US" sz="1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5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333"/>
            <a:ext cx="8229600" cy="4503411"/>
          </a:xfrm>
        </p:spPr>
        <p:txBody>
          <a:bodyPr/>
          <a:lstStyle/>
          <a:p>
            <a:pPr lvl="0"/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Where do infectious microbes come from?</a:t>
            </a:r>
          </a:p>
          <a:p>
            <a:pPr marL="0" lvl="0" indent="0">
              <a:buNone/>
            </a:pPr>
            <a:endParaRPr lang="en-US" sz="3000" b="1" dirty="0" smtClean="0">
              <a:ea typeface="ＭＳ Ｐゴシック" charset="-128"/>
              <a:cs typeface="ＭＳ Ｐゴシック" charset="-128"/>
            </a:endParaRPr>
          </a:p>
          <a:p>
            <a:pPr marL="0" indent="457200">
              <a:buNone/>
            </a:pPr>
            <a:r>
              <a:rPr lang="en-US" sz="2800" b="1" dirty="0" smtClean="0"/>
              <a:t>      - Miasma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before we could ‘see’ microbes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  people believed </a:t>
            </a:r>
            <a:r>
              <a:rPr lang="en-US" sz="2800" dirty="0"/>
              <a:t>diseases were caused by </a:t>
            </a:r>
            <a:r>
              <a:rPr lang="en-US" sz="2800" dirty="0" smtClean="0"/>
              <a:t>pollution </a:t>
            </a:r>
            <a:r>
              <a:rPr lang="en-US" sz="2800" dirty="0"/>
              <a:t>or a noxious form of "bad air". </a:t>
            </a:r>
          </a:p>
          <a:p>
            <a:pPr marL="0" lvl="0" indent="457200">
              <a:buNone/>
            </a:pPr>
            <a:endParaRPr lang="en-US" sz="3000" b="1" dirty="0">
              <a:ea typeface="ＭＳ Ｐゴシック" charset="-128"/>
              <a:cs typeface="ＭＳ Ｐゴシック" charset="-128"/>
            </a:endParaRPr>
          </a:p>
          <a:p>
            <a:pPr marL="0" lvl="1" indent="457200">
              <a:buNone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     - Germ Theory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- </a:t>
            </a:r>
            <a:r>
              <a:rPr lang="en-US" dirty="0">
                <a:ea typeface="ＭＳ Ｐゴシック" charset="-128"/>
                <a:cs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oday we know microbes arise form microbes.</a:t>
            </a:r>
          </a:p>
          <a:p>
            <a:pPr lvl="1"/>
            <a:endParaRPr lang="en-US" sz="2600" b="1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58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Ghost Map Activity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holera </a:t>
            </a:r>
            <a:r>
              <a:rPr lang="en-US" dirty="0"/>
              <a:t>outbreak in </a:t>
            </a:r>
            <a:r>
              <a:rPr lang="en-US" dirty="0" err="1" smtClean="0"/>
              <a:t>Soho</a:t>
            </a:r>
            <a:r>
              <a:rPr lang="en-US" dirty="0" smtClean="0"/>
              <a:t>, </a:t>
            </a:r>
            <a:r>
              <a:rPr lang="en-US" dirty="0"/>
              <a:t>London in </a:t>
            </a:r>
            <a:r>
              <a:rPr lang="en-US" dirty="0" smtClean="0"/>
              <a:t>1854 had grave impacts on the community. </a:t>
            </a:r>
          </a:p>
          <a:p>
            <a:endParaRPr lang="en-US" dirty="0"/>
          </a:p>
          <a:p>
            <a:r>
              <a:rPr lang="en-US" dirty="0" smtClean="0"/>
              <a:t>Use the ghost map reading in the worksheet to try to identify the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ig004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955" y="1495778"/>
            <a:ext cx="2464677" cy="261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van Leeuwenhoek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3630" y="1495778"/>
            <a:ext cx="3812844" cy="44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95" y="3920919"/>
            <a:ext cx="2752193" cy="2096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155" y="6017827"/>
            <a:ext cx="3078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Drawings of dog and rabbit sperm</a:t>
            </a:r>
            <a:endParaRPr lang="en-US" sz="1600" b="1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519614" y="5920130"/>
            <a:ext cx="4776966" cy="4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Antonie</a:t>
            </a: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 van Leeuwenhoek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99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Discussion-</a:t>
            </a:r>
            <a:br>
              <a:rPr lang="en-US" dirty="0" smtClean="0">
                <a:ea typeface="ＭＳ Ｐゴシック" charset="-128"/>
              </a:rPr>
            </a:br>
            <a:r>
              <a:rPr lang="en-US" i="1" dirty="0" smtClean="0"/>
              <a:t>The </a:t>
            </a:r>
            <a:r>
              <a:rPr lang="en-US" i="1" dirty="0"/>
              <a:t>discovery of microbes </a:t>
            </a:r>
          </a:p>
        </p:txBody>
      </p:sp>
    </p:spTree>
    <p:extLst>
      <p:ext uri="{BB962C8B-B14F-4D97-AF65-F5344CB8AC3E}">
        <p14:creationId xmlns:p14="http://schemas.microsoft.com/office/powerpoint/2010/main" val="376989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>Looking at microbes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367213" y="5651500"/>
            <a:ext cx="4776787" cy="4667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First to see them: </a:t>
            </a:r>
            <a:r>
              <a:rPr lang="en-US" sz="2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Antonie</a:t>
            </a: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 van Leeuwenhoek</a:t>
            </a: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6" name="Picture 7" descr="Fig004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667" y="1267521"/>
            <a:ext cx="2679621" cy="28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an Leeuwenhoek 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9556" y="1417320"/>
            <a:ext cx="3649179" cy="423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95" y="3920919"/>
            <a:ext cx="2752193" cy="2096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155" y="6017827"/>
            <a:ext cx="3078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Drawings of dog and rabbit sperm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2509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9144000" cy="1143000"/>
          </a:xfrm>
        </p:spPr>
        <p:txBody>
          <a:bodyPr/>
          <a:lstStyle/>
          <a:p>
            <a:pPr lvl="0"/>
            <a:r>
              <a:rPr lang="en-US" dirty="0" smtClean="0">
                <a:ea typeface="Arial" charset="0"/>
              </a:rPr>
              <a:t>Where did microbes</a:t>
            </a:r>
            <a:r>
              <a:rPr lang="en-US" dirty="0" smtClean="0">
                <a:ea typeface="Calibri" charset="0"/>
              </a:rPr>
              <a:t> come from?</a:t>
            </a:r>
            <a:endParaRPr 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98025"/>
            <a:ext cx="1711325" cy="247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uis Paste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6796" y="1417320"/>
            <a:ext cx="1988529" cy="240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4775" y="3493968"/>
            <a:ext cx="31353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1638686"/>
            <a:ext cx="3262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Calibri" charset="0"/>
              </a:rPr>
              <a:t>Lazzaro</a:t>
            </a:r>
            <a:r>
              <a:rPr lang="en-US" sz="2000" b="1" dirty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Spallazani</a:t>
            </a:r>
            <a:r>
              <a:rPr lang="en-US" sz="2000" b="1" dirty="0" smtClean="0">
                <a:latin typeface="Calibri" charset="0"/>
              </a:rPr>
              <a:t>:</a:t>
            </a:r>
            <a:endParaRPr lang="en-US" sz="2000" b="1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Microbes could </a:t>
            </a:r>
            <a:r>
              <a:rPr lang="en-US" b="1" dirty="0" smtClean="0">
                <a:latin typeface="Calibri" charset="0"/>
              </a:rPr>
              <a:t>not grow spontaneously </a:t>
            </a:r>
            <a:r>
              <a:rPr lang="en-US" b="1" dirty="0">
                <a:latin typeface="Calibri" charset="0"/>
              </a:rPr>
              <a:t>in </a:t>
            </a:r>
            <a:r>
              <a:rPr lang="en-US" b="1" dirty="0" smtClean="0">
                <a:latin typeface="Calibri" charset="0"/>
              </a:rPr>
              <a:t>sterile broth</a:t>
            </a:r>
            <a:r>
              <a:rPr lang="en-US" b="1" dirty="0">
                <a:latin typeface="Calibri" charset="0"/>
              </a:rPr>
              <a:t>!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213475" y="3824168"/>
            <a:ext cx="210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 smtClean="0">
                <a:latin typeface="Calibri" charset="0"/>
              </a:rPr>
              <a:t>Pasteur did the key experiment…</a:t>
            </a:r>
            <a:endParaRPr lang="en-US" b="1" dirty="0">
              <a:latin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5986" y="5756155"/>
            <a:ext cx="7822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Calibri" charset="0"/>
              </a:rPr>
              <a:t>Pasteur let </a:t>
            </a:r>
            <a:r>
              <a:rPr lang="en-US" b="1" dirty="0" smtClean="0">
                <a:latin typeface="Calibri" charset="0"/>
              </a:rPr>
              <a:t>the light gases in the air into </a:t>
            </a:r>
            <a:r>
              <a:rPr lang="en-US" b="1" dirty="0">
                <a:latin typeface="Calibri" charset="0"/>
              </a:rPr>
              <a:t>the broth but kept the </a:t>
            </a:r>
            <a:r>
              <a:rPr lang="en-US" b="1" dirty="0" smtClean="0">
                <a:latin typeface="Calibri" charset="0"/>
              </a:rPr>
              <a:t>heavy dust with </a:t>
            </a:r>
          </a:p>
          <a:p>
            <a:pPr algn="ctr"/>
            <a:r>
              <a:rPr lang="en-US" b="1" dirty="0" smtClean="0">
                <a:latin typeface="Calibri" charset="0"/>
              </a:rPr>
              <a:t>the microbes stuck in the neck </a:t>
            </a:r>
            <a:r>
              <a:rPr lang="en-US" b="1" dirty="0">
                <a:latin typeface="Calibri" charset="0"/>
              </a:rPr>
              <a:t>c</a:t>
            </a:r>
            <a:r>
              <a:rPr lang="en-US" b="1" dirty="0" smtClean="0">
                <a:latin typeface="Calibri" charset="0"/>
              </a:rPr>
              <a:t>alled </a:t>
            </a:r>
            <a:r>
              <a:rPr lang="en-US" b="1" dirty="0">
                <a:latin typeface="Calibri" charset="0"/>
              </a:rPr>
              <a:t>the ‘Swan’s </a:t>
            </a:r>
            <a:r>
              <a:rPr lang="en-US" b="1" dirty="0" smtClean="0">
                <a:latin typeface="Calibri" charset="0"/>
              </a:rPr>
              <a:t>neck.’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The result: no growth!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548357" y="4535714"/>
            <a:ext cx="371594" cy="120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96190" y="4535714"/>
            <a:ext cx="249164" cy="396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48365" y="493243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</a:t>
            </a:r>
            <a:r>
              <a:rPr lang="en-US" sz="1400" b="1" dirty="0" smtClean="0"/>
              <a:t>ust + microbes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33524" y="5324327"/>
            <a:ext cx="110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charset="0"/>
              </a:rPr>
              <a:t>sterile broth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74928" y="4502320"/>
            <a:ext cx="21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</a:t>
            </a:r>
            <a:r>
              <a:rPr lang="en-US" sz="1400" b="1" dirty="0" smtClean="0"/>
              <a:t>ir (gases, dust, microbes)</a:t>
            </a:r>
            <a:endParaRPr lang="en-US" sz="1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71055" y="4388836"/>
            <a:ext cx="0" cy="421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93744" y="4116887"/>
            <a:ext cx="95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</a:t>
            </a:r>
            <a:r>
              <a:rPr lang="en-US" sz="1400" b="1" dirty="0" smtClean="0"/>
              <a:t>ases only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7955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08" y="2750455"/>
            <a:ext cx="2540000" cy="31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5275" y="2750455"/>
            <a:ext cx="1996133" cy="137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569038" y="4074535"/>
            <a:ext cx="2308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 charset="0"/>
              </a:rPr>
              <a:t>Tobacco mosaic virus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47170" y="5960723"/>
            <a:ext cx="1865313" cy="3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Calibri" charset="0"/>
              </a:rPr>
              <a:t>Dimitri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Ivanovski</a:t>
            </a:r>
            <a:r>
              <a:rPr lang="en-US" b="1" dirty="0">
                <a:latin typeface="Calibri" charset="0"/>
              </a:rPr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04380" y="3422957"/>
            <a:ext cx="1608668" cy="401561"/>
            <a:chOff x="3652762" y="3403601"/>
            <a:chExt cx="1608668" cy="401561"/>
          </a:xfrm>
        </p:grpSpPr>
        <p:sp>
          <p:nvSpPr>
            <p:cNvPr id="12" name="Rectangle 11"/>
            <p:cNvSpPr/>
            <p:nvPr/>
          </p:nvSpPr>
          <p:spPr>
            <a:xfrm>
              <a:off x="3652762" y="3410857"/>
              <a:ext cx="1608668" cy="394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22057" y="34713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94200" y="3553580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51828" y="3556001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43866" y="3541485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51400" y="3456818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27248" y="3432116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927600" y="3635827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96304" y="3444722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61152" y="34205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255105" y="36237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60648" y="3563257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89009" y="3403601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989009" y="3601451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84876" y="36237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3720493" y="2835127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40198" y="2835127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45387" y="2709330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64704" y="2750455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610428" y="4768820"/>
            <a:ext cx="1608668" cy="401561"/>
            <a:chOff x="3652762" y="3403601"/>
            <a:chExt cx="1608668" cy="401561"/>
          </a:xfrm>
        </p:grpSpPr>
        <p:sp>
          <p:nvSpPr>
            <p:cNvPr id="38" name="Rectangle 37"/>
            <p:cNvSpPr/>
            <p:nvPr/>
          </p:nvSpPr>
          <p:spPr>
            <a:xfrm>
              <a:off x="3652762" y="3410857"/>
              <a:ext cx="1608668" cy="3943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122057" y="34713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394200" y="3553580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651828" y="3556001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843866" y="3541485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851400" y="3456818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527248" y="3432116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927600" y="3635827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696304" y="3444722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61152" y="34205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255105" y="36237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60648" y="3563257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89009" y="3403601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989009" y="3601451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784876" y="3623734"/>
              <a:ext cx="133048" cy="169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3724121" y="4483372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22761" y="4531243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4778" y="4493049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603446" y="4543849"/>
            <a:ext cx="268516" cy="435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027714" y="2927044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00208" y="3144757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415970" y="3002036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11445" y="3190718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39454" y="2881082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027715" y="3185887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912808" y="5510585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69618" y="5602508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533294" y="5602508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37311" y="5464624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178904" y="5454944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408714" y="5372701"/>
            <a:ext cx="84667" cy="91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340049" y="3347615"/>
            <a:ext cx="94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Filter with </a:t>
            </a:r>
          </a:p>
          <a:p>
            <a:r>
              <a:rPr lang="en-US" sz="1400" b="1" dirty="0" smtClean="0"/>
              <a:t>pores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340049" y="2582115"/>
            <a:ext cx="11201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Mixture of </a:t>
            </a:r>
          </a:p>
          <a:p>
            <a:r>
              <a:rPr lang="en-US" sz="1400" b="1" dirty="0" smtClean="0"/>
              <a:t>Bacteria and</a:t>
            </a:r>
          </a:p>
          <a:p>
            <a:r>
              <a:rPr lang="en-US" sz="1400" b="1" dirty="0" smtClean="0"/>
              <a:t>Viruses</a:t>
            </a:r>
            <a:endParaRPr lang="en-US" sz="1400" b="1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406295" y="3899868"/>
            <a:ext cx="0" cy="479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474027" y="3936210"/>
            <a:ext cx="965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Filtration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145314" y="2956283"/>
            <a:ext cx="292101" cy="16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5191278" y="3185882"/>
            <a:ext cx="246137" cy="50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196113" y="3529181"/>
            <a:ext cx="2413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111446" y="3681590"/>
            <a:ext cx="292100" cy="70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191277" y="4660967"/>
            <a:ext cx="2685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Bacteria are too big and </a:t>
            </a:r>
          </a:p>
          <a:p>
            <a:r>
              <a:rPr lang="en-US" sz="1600" b="1" dirty="0" smtClean="0">
                <a:solidFill>
                  <a:srgbClr val="800000"/>
                </a:solidFill>
              </a:rPr>
              <a:t>get stuck in the filter.</a:t>
            </a:r>
          </a:p>
          <a:p>
            <a:endParaRPr lang="en-US" sz="1600" b="1" dirty="0" smtClean="0">
              <a:solidFill>
                <a:srgbClr val="800000"/>
              </a:solidFill>
            </a:endParaRPr>
          </a:p>
          <a:p>
            <a:r>
              <a:rPr lang="en-US" sz="1600" b="1" dirty="0" smtClean="0">
                <a:solidFill>
                  <a:srgbClr val="800000"/>
                </a:solidFill>
              </a:rPr>
              <a:t>Viruses are smaller than the </a:t>
            </a:r>
          </a:p>
          <a:p>
            <a:r>
              <a:rPr lang="en-US" sz="1600" b="1" dirty="0" smtClean="0">
                <a:solidFill>
                  <a:srgbClr val="800000"/>
                </a:solidFill>
              </a:rPr>
              <a:t>pores and go through easily.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66538"/>
          </a:xfrm>
        </p:spPr>
        <p:txBody>
          <a:bodyPr/>
          <a:lstStyle/>
          <a:p>
            <a:r>
              <a:rPr lang="en-US" dirty="0"/>
              <a:t>How did scientists discover agents that were smaller than bacteria?</a:t>
            </a:r>
            <a:br>
              <a:rPr lang="en-US" dirty="0"/>
            </a:br>
            <a:r>
              <a:rPr lang="en-US" sz="2000" dirty="0"/>
              <a:t>A small problem of viruses: too small to be seen under a light </a:t>
            </a:r>
            <a:r>
              <a:rPr lang="en-US" sz="2000" dirty="0" smtClean="0"/>
              <a:t>microscope.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398944" y="2602271"/>
            <a:ext cx="3061236" cy="3352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Wrap </a:t>
            </a:r>
            <a:r>
              <a:rPr lang="en-US" dirty="0"/>
              <a:t>U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If you think a disease is caused by an infectious </a:t>
            </a:r>
            <a:r>
              <a:rPr lang="en-US" sz="2800" b="1" dirty="0" smtClean="0"/>
              <a:t>agent, </a:t>
            </a:r>
            <a:r>
              <a:rPr lang="en-US" sz="2800" b="1" dirty="0"/>
              <a:t>how would you find the microbe?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1872784" y="3973513"/>
            <a:ext cx="5189995" cy="1206500"/>
            <a:chOff x="2249487" y="3675063"/>
            <a:chExt cx="5189995" cy="1206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640469" y="3973513"/>
              <a:ext cx="4799013" cy="584776"/>
            </a:xfrm>
            <a:prstGeom prst="rect">
              <a:avLst/>
            </a:prstGeom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/>
                <a:t>Where would you look?</a:t>
              </a:r>
              <a:endParaRPr lang="en-US" sz="3200" dirty="0"/>
            </a:p>
          </p:txBody>
        </p:sp>
        <p:sp>
          <p:nvSpPr>
            <p:cNvPr id="5" name="Frame 4"/>
            <p:cNvSpPr/>
            <p:nvPr/>
          </p:nvSpPr>
          <p:spPr bwMode="auto">
            <a:xfrm>
              <a:off x="2249487" y="3675063"/>
              <a:ext cx="5067300" cy="1206500"/>
            </a:xfrm>
            <a:prstGeom prst="frame">
              <a:avLst/>
            </a:prstGeom>
            <a:solidFill>
              <a:srgbClr val="FF00D3"/>
            </a:solidFill>
            <a:ln>
              <a:solidFill>
                <a:srgbClr val="FF00D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034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20541</TotalTime>
  <Words>360</Words>
  <Application>Microsoft Macintosh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PowerPoint Presentation</vt:lpstr>
      <vt:lpstr> Lesson Objectives: </vt:lpstr>
      <vt:lpstr>Do Now</vt:lpstr>
      <vt:lpstr>Ghost Map Activity</vt:lpstr>
      <vt:lpstr>Discussion- The discovery of microbes </vt:lpstr>
      <vt:lpstr>Looking at microbes</vt:lpstr>
      <vt:lpstr>Where did microbes come from?</vt:lpstr>
      <vt:lpstr>How did scientists discover agents that were smaller than bacteria? A small problem of viruses: too small to be seen under a light microscope. </vt:lpstr>
      <vt:lpstr>Wrap Up</vt:lpstr>
      <vt:lpstr> Homework 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Desislava</cp:lastModifiedBy>
  <cp:revision>57</cp:revision>
  <dcterms:created xsi:type="dcterms:W3CDTF">2014-02-28T16:37:15Z</dcterms:created>
  <dcterms:modified xsi:type="dcterms:W3CDTF">2014-10-06T17:16:18Z</dcterms:modified>
</cp:coreProperties>
</file>